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62" r:id="rId5"/>
    <p:sldId id="263" r:id="rId6"/>
    <p:sldId id="259" r:id="rId7"/>
    <p:sldId id="261" r:id="rId8"/>
    <p:sldId id="260" r:id="rId9"/>
    <p:sldId id="268" r:id="rId10"/>
    <p:sldId id="269" r:id="rId11"/>
    <p:sldId id="264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8" r:id="rId27"/>
    <p:sldId id="282" r:id="rId28"/>
    <p:sldId id="283" r:id="rId29"/>
    <p:sldId id="289" r:id="rId30"/>
    <p:sldId id="290" r:id="rId31"/>
    <p:sldId id="285" r:id="rId32"/>
    <p:sldId id="286" r:id="rId33"/>
    <p:sldId id="287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08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7916C57-EC3C-4B48-8DF5-53C20B9A023B}" type="datetimeFigureOut">
              <a:rPr lang="he-IL" smtClean="0"/>
              <a:pPr/>
              <a:t>כ"ט/טבת/תשע"ד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8B524BE-758A-4260-8C88-3CD2A3EB99C7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Document8.docx"/><Relationship Id="rId3" Type="http://schemas.openxmlformats.org/officeDocument/2006/relationships/package" Target="../embeddings/Microsoft_Office_Word_Document3.docx"/><Relationship Id="rId7" Type="http://schemas.openxmlformats.org/officeDocument/2006/relationships/package" Target="../embeddings/Microsoft_Office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Office_Word_Document6.docx"/><Relationship Id="rId5" Type="http://schemas.openxmlformats.org/officeDocument/2006/relationships/package" Target="../embeddings/Microsoft_Office_Word_Document5.docx"/><Relationship Id="rId4" Type="http://schemas.openxmlformats.org/officeDocument/2006/relationships/package" Target="../embeddings/Microsoft_Office_Word_Document4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package" Target="../embeddings/Microsoft_Office_Word_Document12.docx"/><Relationship Id="rId4" Type="http://schemas.openxmlformats.org/officeDocument/2006/relationships/package" Target="../embeddings/Microsoft_Office_Word_Document11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package" Target="../embeddings/Microsoft_Office_Word_Document17.docx"/><Relationship Id="rId4" Type="http://schemas.openxmlformats.org/officeDocument/2006/relationships/package" Target="../embeddings/Microsoft_Office_Word_Document16.docx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clermont.inra.fr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DCJ Double Distance Approximation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/>
          <a:p>
            <a:r>
              <a:rPr lang="en-US" dirty="0" smtClean="0"/>
              <a:t>Ron Zeira</a:t>
            </a:r>
          </a:p>
          <a:p>
            <a:r>
              <a:rPr lang="en-US" dirty="0" smtClean="0"/>
              <a:t>ACGT 1.1.2014</a:t>
            </a:r>
            <a:endParaRPr lang="he-IL" dirty="0"/>
          </a:p>
        </p:txBody>
      </p:sp>
      <p:pic>
        <p:nvPicPr>
          <p:cNvPr id="21506" name="Picture 2" descr="C:\Users\ronzeira\Downloads\507122701001398640360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427967"/>
            <a:ext cx="6096000" cy="3430034"/>
          </a:xfrm>
          <a:prstGeom prst="rect">
            <a:avLst/>
          </a:prstGeom>
          <a:noFill/>
        </p:spPr>
      </p:pic>
      <p:pic>
        <p:nvPicPr>
          <p:cNvPr id="4" name="Picture 1" descr="C:\Users\ronzeira\Downloads\507118601003199490488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42366"/>
            <a:ext cx="3429000" cy="3415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47720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02484"/>
            <a:ext cx="9144000" cy="55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4724400"/>
            <a:ext cx="8991600" cy="108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DCJ model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Yancopoulos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 2005.</a:t>
            </a:r>
          </a:p>
          <a:p>
            <a:endParaRPr lang="en-US" dirty="0" smtClean="0"/>
          </a:p>
          <a:p>
            <a:r>
              <a:rPr lang="en-US" dirty="0" smtClean="0"/>
              <a:t>Simplified by Bergeron, </a:t>
            </a:r>
            <a:r>
              <a:rPr lang="en-US" dirty="0" err="1" smtClean="0"/>
              <a:t>Mixtacki</a:t>
            </a:r>
            <a:r>
              <a:rPr lang="en-US" dirty="0" smtClean="0"/>
              <a:t> and </a:t>
            </a:r>
            <a:r>
              <a:rPr lang="en-US" dirty="0" err="1" smtClean="0"/>
              <a:t>Stoye</a:t>
            </a:r>
            <a:r>
              <a:rPr lang="en-US" dirty="0" smtClean="0"/>
              <a:t> 2006.</a:t>
            </a:r>
          </a:p>
          <a:p>
            <a:endParaRPr lang="en-US" dirty="0" smtClean="0"/>
          </a:p>
          <a:p>
            <a:r>
              <a:rPr lang="en-US" dirty="0" smtClean="0"/>
              <a:t>DCJ – Double Cut and Join:</a:t>
            </a:r>
          </a:p>
          <a:p>
            <a:pPr lvl="1"/>
            <a:r>
              <a:rPr lang="en-US" dirty="0" smtClean="0"/>
              <a:t>Cut the genome in 2 places.</a:t>
            </a:r>
          </a:p>
          <a:p>
            <a:pPr lvl="1"/>
            <a:r>
              <a:rPr lang="en-US" dirty="0" smtClean="0"/>
              <a:t>Join the 4 loose ends.</a:t>
            </a:r>
          </a:p>
        </p:txBody>
      </p:sp>
      <p:pic>
        <p:nvPicPr>
          <p:cNvPr id="13313" name="Picture 1" descr="C:\Users\ronzeira\Downloads\MpGUkkoyXARHHrC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2112" y="4104084"/>
            <a:ext cx="3671888" cy="2753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DCJ operation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A: {</a:t>
            </a:r>
            <a:r>
              <a:rPr lang="en-US" dirty="0" err="1" smtClean="0"/>
              <a:t>p,q</a:t>
            </a:r>
            <a:r>
              <a:rPr lang="en-US" dirty="0" smtClean="0"/>
              <a:t>},{</a:t>
            </a:r>
            <a:r>
              <a:rPr lang="en-US" dirty="0" err="1" smtClean="0"/>
              <a:t>r,s</a:t>
            </a:r>
            <a:r>
              <a:rPr lang="en-US" dirty="0" smtClean="0"/>
              <a:t>}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{</a:t>
            </a:r>
            <a:r>
              <a:rPr lang="en-US" dirty="0" err="1" smtClean="0"/>
              <a:t>p,r</a:t>
            </a:r>
            <a:r>
              <a:rPr lang="en-US" dirty="0" smtClean="0"/>
              <a:t>},{</a:t>
            </a:r>
            <a:r>
              <a:rPr lang="en-US" dirty="0" err="1" smtClean="0"/>
              <a:t>q,s</a:t>
            </a:r>
            <a:r>
              <a:rPr lang="en-US" dirty="0" smtClean="0"/>
              <a:t>} or {</a:t>
            </a:r>
            <a:r>
              <a:rPr lang="en-US" dirty="0" err="1" smtClean="0"/>
              <a:t>p,s</a:t>
            </a:r>
            <a:r>
              <a:rPr lang="en-US" dirty="0" smtClean="0"/>
              <a:t>},{</a:t>
            </a:r>
            <a:r>
              <a:rPr lang="en-US" dirty="0" err="1" smtClean="0"/>
              <a:t>q,r</a:t>
            </a:r>
            <a:r>
              <a:rPr lang="en-US" dirty="0" smtClean="0"/>
              <a:t>} </a:t>
            </a:r>
          </a:p>
          <a:p>
            <a:r>
              <a:rPr lang="en-US" dirty="0" smtClean="0"/>
              <a:t>B: {</a:t>
            </a:r>
            <a:r>
              <a:rPr lang="en-US" dirty="0" err="1" smtClean="0"/>
              <a:t>p,q</a:t>
            </a:r>
            <a:r>
              <a:rPr lang="en-US" dirty="0" smtClean="0"/>
              <a:t>},{r} </a:t>
            </a:r>
            <a:r>
              <a:rPr lang="en-US" dirty="0" smtClean="0">
                <a:sym typeface="Wingdings" pitchFamily="2" charset="2"/>
              </a:rPr>
              <a:t> {</a:t>
            </a:r>
            <a:r>
              <a:rPr lang="en-US" dirty="0" err="1" smtClean="0">
                <a:sym typeface="Wingdings" pitchFamily="2" charset="2"/>
              </a:rPr>
              <a:t>p,r</a:t>
            </a:r>
            <a:r>
              <a:rPr lang="en-US" dirty="0" smtClean="0">
                <a:sym typeface="Wingdings" pitchFamily="2" charset="2"/>
              </a:rPr>
              <a:t>},{q} or {</a:t>
            </a:r>
            <a:r>
              <a:rPr lang="en-US" dirty="0" err="1" smtClean="0">
                <a:sym typeface="Wingdings" pitchFamily="2" charset="2"/>
              </a:rPr>
              <a:t>q,r</a:t>
            </a:r>
            <a:r>
              <a:rPr lang="en-US" dirty="0" smtClean="0">
                <a:sym typeface="Wingdings" pitchFamily="2" charset="2"/>
              </a:rPr>
              <a:t>},{p}</a:t>
            </a:r>
          </a:p>
          <a:p>
            <a:r>
              <a:rPr lang="en-US" dirty="0" smtClean="0">
                <a:sym typeface="Wingdings" pitchFamily="2" charset="2"/>
              </a:rPr>
              <a:t>C1: {r},{q}  {</a:t>
            </a:r>
            <a:r>
              <a:rPr lang="en-US" dirty="0" err="1" smtClean="0">
                <a:sym typeface="Wingdings" pitchFamily="2" charset="2"/>
              </a:rPr>
              <a:t>r,q</a:t>
            </a:r>
            <a:r>
              <a:rPr lang="en-US" dirty="0" smtClean="0">
                <a:sym typeface="Wingdings" pitchFamily="2" charset="2"/>
              </a:rPr>
              <a:t>},({})</a:t>
            </a:r>
          </a:p>
          <a:p>
            <a:r>
              <a:rPr lang="en-US" dirty="0" smtClean="0">
                <a:sym typeface="Wingdings" pitchFamily="2" charset="2"/>
              </a:rPr>
              <a:t>C2: {</a:t>
            </a:r>
            <a:r>
              <a:rPr lang="en-US" dirty="0" err="1" smtClean="0">
                <a:sym typeface="Wingdings" pitchFamily="2" charset="2"/>
              </a:rPr>
              <a:t>r,q</a:t>
            </a:r>
            <a:r>
              <a:rPr lang="en-US" dirty="0" smtClean="0">
                <a:sym typeface="Wingdings" pitchFamily="2" charset="2"/>
              </a:rPr>
              <a:t>},({})  {r},{q}</a:t>
            </a:r>
            <a:endParaRPr lang="he-I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38600"/>
            <a:ext cx="9144000" cy="274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76400" y="4114800"/>
            <a:ext cx="1752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translocations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4114800"/>
            <a:ext cx="1752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translocations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7848600" y="3962400"/>
            <a:ext cx="1752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fusion</a:t>
            </a:r>
          </a:p>
          <a:p>
            <a:r>
              <a:rPr lang="en-US" dirty="0" smtClean="0"/>
              <a:t>fission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DCJ operation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269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191000"/>
            <a:ext cx="355369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24400" y="1600200"/>
            <a:ext cx="1752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inversion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1676400"/>
            <a:ext cx="1752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inversion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1600200"/>
            <a:ext cx="1752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inversion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4191000"/>
            <a:ext cx="2133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circular excision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4114800"/>
            <a:ext cx="2133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circular excision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4191000"/>
            <a:ext cx="2133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circular excision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5943600"/>
            <a:ext cx="2133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circular excision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5029200"/>
            <a:ext cx="1752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inversion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DCJ distance problem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2 genomes, find the minimum number of DCJ operations to transform one genome into another.</a:t>
            </a:r>
          </a:p>
          <a:p>
            <a:endParaRPr lang="en-US" dirty="0" smtClean="0"/>
          </a:p>
          <a:p>
            <a:r>
              <a:rPr lang="en-US" dirty="0" smtClean="0"/>
              <a:t>The distance and sorting scenario solved in linear time (</a:t>
            </a:r>
            <a:r>
              <a:rPr lang="en-US" dirty="0" err="1" smtClean="0"/>
              <a:t>Yancopoulos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 2005).</a:t>
            </a:r>
            <a:endParaRPr lang="he-IL" dirty="0"/>
          </a:p>
        </p:txBody>
      </p:sp>
      <p:pic>
        <p:nvPicPr>
          <p:cNvPr id="8193" name="Picture 1" descr="C:\Users\ronzeira\Downloads\stoy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755829"/>
            <a:ext cx="4267200" cy="2102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Duplicated genomes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Singleton genome</a:t>
            </a:r>
            <a:r>
              <a:rPr lang="en-US" dirty="0" smtClean="0"/>
              <a:t> – exactly one copy of each gene.</a:t>
            </a:r>
          </a:p>
          <a:p>
            <a:endParaRPr lang="en-US" i="1" dirty="0" smtClean="0"/>
          </a:p>
          <a:p>
            <a:r>
              <a:rPr lang="en-US" i="1" dirty="0" smtClean="0"/>
              <a:t>Fully duplicated genome</a:t>
            </a:r>
            <a:r>
              <a:rPr lang="en-US" dirty="0" smtClean="0"/>
              <a:t> - every gene is present exactly twice.</a:t>
            </a:r>
          </a:p>
          <a:p>
            <a:endParaRPr lang="en-US" dirty="0" smtClean="0"/>
          </a:p>
          <a:p>
            <a:r>
              <a:rPr lang="en-US" dirty="0" smtClean="0"/>
              <a:t>Two copies (</a:t>
            </a:r>
            <a:r>
              <a:rPr lang="en-US" i="1" dirty="0" err="1" smtClean="0"/>
              <a:t>paralogs</a:t>
            </a:r>
            <a:r>
              <a:rPr lang="en-US" dirty="0" smtClean="0"/>
              <a:t>) for each gene 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922933"/>
            <a:ext cx="7086600" cy="193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Perfectly duplicated genomes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i="1" dirty="0" smtClean="0"/>
              <a:t> Perfectly duplicated genome</a:t>
            </a:r>
            <a:r>
              <a:rPr lang="en-US" dirty="0" smtClean="0"/>
              <a:t> of the singleton genome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dirty="0" smtClean="0"/>
              <a:t> if:</a:t>
            </a:r>
          </a:p>
          <a:p>
            <a:pPr lvl="1"/>
            <a:r>
              <a:rPr lang="en-US" dirty="0" smtClean="0"/>
              <a:t>For every linear chromosome in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dirty="0" smtClean="0"/>
              <a:t> there are two identical copies in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i="1" dirty="0" smtClean="0">
                <a:ea typeface="Cambria Math" pitchFamily="18" charset="0"/>
              </a:rPr>
              <a:t>.</a:t>
            </a:r>
          </a:p>
          <a:p>
            <a:pPr lvl="1"/>
            <a:r>
              <a:rPr lang="en-US" dirty="0" smtClean="0"/>
              <a:t>For every circular chromosome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dirty="0" smtClean="0"/>
              <a:t> in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dirty="0" smtClean="0"/>
              <a:t> either</a:t>
            </a:r>
          </a:p>
          <a:p>
            <a:pPr lvl="2"/>
            <a:r>
              <a:rPr lang="en-US" dirty="0" smtClean="0"/>
              <a:t>Two identical copies of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dirty="0" smtClean="0"/>
              <a:t> in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A circular chromosome in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dirty="0" smtClean="0"/>
              <a:t> that is a concatenation of two copies of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dirty="0" smtClean="0"/>
              <a:t>.</a:t>
            </a:r>
          </a:p>
        </p:txBody>
      </p:sp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-1219200" y="2209800"/>
          <a:ext cx="12840556" cy="960437"/>
        </p:xfrm>
        <a:graphic>
          <a:graphicData uri="http://schemas.openxmlformats.org/presentationml/2006/ole">
            <p:oleObj spid="_x0000_s6151" name="Document" r:id="rId4" imgW="5285434" imgH="39509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Perfectly duplicated genomes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Equivalent definition - Perfectly duplicated genomes:</a:t>
            </a:r>
          </a:p>
          <a:p>
            <a:pPr lvl="1"/>
            <a:r>
              <a:rPr lang="en-US" dirty="0" smtClean="0"/>
              <a:t>Each adjacency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{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p,q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 </a:t>
            </a:r>
            <a:r>
              <a:rPr lang="en-US" dirty="0" smtClean="0"/>
              <a:t>in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dirty="0" smtClean="0"/>
              <a:t>, the </a:t>
            </a:r>
            <a:r>
              <a:rPr lang="en-US" dirty="0" err="1" smtClean="0"/>
              <a:t>paralogous</a:t>
            </a:r>
            <a:r>
              <a:rPr lang="en-US" dirty="0" smtClean="0"/>
              <a:t> adjacency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{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p̅,q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̅}</a:t>
            </a:r>
            <a:r>
              <a:rPr lang="en-US" dirty="0" smtClean="0"/>
              <a:t> is also in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dirty="0" smtClean="0"/>
              <a:t> and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p≠q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̅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For each telomere in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dirty="0" smtClean="0"/>
              <a:t>, the </a:t>
            </a:r>
            <a:r>
              <a:rPr lang="en-US" dirty="0" err="1" smtClean="0"/>
              <a:t>paralogous</a:t>
            </a:r>
            <a:r>
              <a:rPr lang="en-US" dirty="0" smtClean="0"/>
              <a:t> telomere is also in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dirty="0" smtClean="0"/>
              <a:t>.</a:t>
            </a:r>
            <a:endParaRPr lang="he-IL" dirty="0" smtClean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922933"/>
            <a:ext cx="7086600" cy="193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problems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Halving</a:t>
            </a:r>
            <a:r>
              <a:rPr lang="en-US" dirty="0" smtClean="0"/>
              <a:t> – given a fully duplicated genome, find a perfectly duplicated genome with minimum distance.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closest genome right after duplication.</a:t>
            </a:r>
            <a:endParaRPr lang="he-IL" dirty="0" smtClean="0"/>
          </a:p>
          <a:p>
            <a:endParaRPr lang="en-US" dirty="0" smtClean="0"/>
          </a:p>
          <a:p>
            <a:r>
              <a:rPr lang="en-US" dirty="0" smtClean="0"/>
              <a:t>The DCJ halving problem has a linear solution – </a:t>
            </a:r>
            <a:r>
              <a:rPr lang="en-US" dirty="0" err="1" smtClean="0"/>
              <a:t>Mixtacki</a:t>
            </a:r>
            <a:r>
              <a:rPr lang="en-US" dirty="0" smtClean="0"/>
              <a:t> 08’.</a:t>
            </a:r>
          </a:p>
          <a:p>
            <a:endParaRPr lang="en-US" dirty="0" smtClean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798406"/>
            <a:ext cx="4495800" cy="205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Distance Problem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Double Distance Problem </a:t>
            </a:r>
            <a:r>
              <a:rPr lang="en-US" dirty="0" smtClean="0"/>
              <a:t>– Given a fully duplicated genome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Δ</a:t>
            </a:r>
            <a:r>
              <a:rPr lang="en-US" dirty="0" smtClean="0"/>
              <a:t> and a singleton genome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Π</a:t>
            </a:r>
            <a:r>
              <a:rPr lang="en-US" dirty="0" smtClean="0"/>
              <a:t> find a perfectly duplicated genome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Π⊕ Π</a:t>
            </a:r>
            <a:r>
              <a:rPr lang="en-US" dirty="0" smtClean="0">
                <a:ea typeface="Cambria Math" pitchFamily="18" charset="0"/>
              </a:rPr>
              <a:t> that minimizes the DCJ distance.</a:t>
            </a:r>
          </a:p>
          <a:p>
            <a:r>
              <a:rPr lang="en-US" dirty="0" smtClean="0">
                <a:ea typeface="Cambria Math" pitchFamily="18" charset="0"/>
              </a:rPr>
              <a:t>Label genes 1 or 2 to minimize distance:</a:t>
            </a:r>
          </a:p>
          <a:p>
            <a:endParaRPr lang="en-US" dirty="0" smtClean="0">
              <a:ea typeface="Cambria Math" pitchFamily="18" charset="0"/>
            </a:endParaRPr>
          </a:p>
          <a:p>
            <a:endParaRPr lang="en-US" dirty="0" smtClean="0">
              <a:ea typeface="Cambria Math" pitchFamily="18" charset="0"/>
            </a:endParaRPr>
          </a:p>
          <a:p>
            <a:r>
              <a:rPr lang="en-US" dirty="0" smtClean="0">
                <a:ea typeface="Cambria Math" pitchFamily="18" charset="0"/>
              </a:rPr>
              <a:t>DDP is NP-hard for </a:t>
            </a:r>
            <a:r>
              <a:rPr lang="en-US" dirty="0" err="1" smtClean="0"/>
              <a:t>multichromosomal</a:t>
            </a:r>
            <a:r>
              <a:rPr lang="en-US" dirty="0" smtClean="0"/>
              <a:t> circular genomes (</a:t>
            </a:r>
            <a:r>
              <a:rPr lang="en-US" dirty="0" err="1" smtClean="0"/>
              <a:t>Tannier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09’).</a:t>
            </a:r>
            <a:endParaRPr lang="he-IL" dirty="0" smtClean="0">
              <a:ea typeface="Cambria Math" pitchFamily="18" charset="0"/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-1066800" y="4343400"/>
          <a:ext cx="11250314" cy="996950"/>
        </p:xfrm>
        <a:graphic>
          <a:graphicData uri="http://schemas.openxmlformats.org/presentationml/2006/ole">
            <p:oleObj spid="_x0000_s30723" name="Document" r:id="rId3" imgW="5285434" imgH="467783" progId="Word.Document.12">
              <p:embed/>
            </p:oleObj>
          </a:graphicData>
        </a:graphic>
      </p:graphicFrame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5525283"/>
            <a:ext cx="2024063" cy="133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 &amp; Motivation.</a:t>
            </a:r>
          </a:p>
          <a:p>
            <a:pPr lvl="1"/>
            <a:r>
              <a:rPr lang="en-US" dirty="0" smtClean="0"/>
              <a:t>Biological motivation.</a:t>
            </a:r>
          </a:p>
          <a:p>
            <a:pPr lvl="1"/>
            <a:r>
              <a:rPr lang="en-US" dirty="0" smtClean="0"/>
              <a:t>DCJ model.</a:t>
            </a:r>
          </a:p>
          <a:p>
            <a:pPr lvl="1"/>
            <a:r>
              <a:rPr lang="en-US" dirty="0" smtClean="0"/>
              <a:t>Duplicated genome models and problems.</a:t>
            </a:r>
          </a:p>
          <a:p>
            <a:pPr lvl="1"/>
            <a:r>
              <a:rPr lang="en-US" dirty="0" smtClean="0"/>
              <a:t>Previous results.</a:t>
            </a:r>
          </a:p>
          <a:p>
            <a:r>
              <a:rPr lang="en-US" dirty="0" smtClean="0"/>
              <a:t>Double distance approximation.</a:t>
            </a:r>
          </a:p>
          <a:p>
            <a:pPr lvl="1"/>
            <a:r>
              <a:rPr lang="en-US" dirty="0" smtClean="0"/>
              <a:t>Computational aids.</a:t>
            </a:r>
          </a:p>
          <a:p>
            <a:pPr lvl="1"/>
            <a:r>
              <a:rPr lang="en-US" dirty="0" smtClean="0"/>
              <a:t>DD approximation on circular genomes.</a:t>
            </a:r>
          </a:p>
          <a:p>
            <a:pPr lvl="1"/>
            <a:r>
              <a:rPr lang="en-US" dirty="0" smtClean="0"/>
              <a:t>Result for Linear genomes*.</a:t>
            </a:r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1" y="0"/>
            <a:ext cx="3124200" cy="311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Savard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11’ – greedy heuristic for DDP. Partially duplicated genomes.</a:t>
            </a:r>
          </a:p>
          <a:p>
            <a:r>
              <a:rPr lang="en-US" dirty="0" err="1" smtClean="0"/>
              <a:t>Hasic</a:t>
            </a:r>
            <a:r>
              <a:rPr lang="en-US" dirty="0" smtClean="0"/>
              <a:t> and </a:t>
            </a:r>
            <a:r>
              <a:rPr lang="en-US" dirty="0" err="1" smtClean="0"/>
              <a:t>Gavranovic</a:t>
            </a:r>
            <a:r>
              <a:rPr lang="en-US" dirty="0" smtClean="0"/>
              <a:t> 11’ – B&amp;B exact DD on circular genomes. Approx algorithm with no bound. Analysis mistake.</a:t>
            </a:r>
          </a:p>
          <a:p>
            <a:r>
              <a:rPr lang="en-US" dirty="0" err="1" smtClean="0"/>
              <a:t>Shao</a:t>
            </a:r>
            <a:r>
              <a:rPr lang="en-US" dirty="0" smtClean="0"/>
              <a:t> and Lin 12’ – poly algorithm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1.5+ℰ </a:t>
            </a:r>
            <a:r>
              <a:rPr lang="en-US" dirty="0" smtClean="0">
                <a:ea typeface="Cambria Math" pitchFamily="18" charset="0"/>
              </a:rPr>
              <a:t>approx on model with unrestricted duplicated genes and </a:t>
            </a:r>
            <a:r>
              <a:rPr lang="en-US" dirty="0" err="1" smtClean="0">
                <a:ea typeface="Cambria Math" pitchFamily="18" charset="0"/>
              </a:rPr>
              <a:t>indel</a:t>
            </a:r>
            <a:r>
              <a:rPr lang="en-US" dirty="0" smtClean="0">
                <a:ea typeface="Cambria Math" pitchFamily="18" charset="0"/>
              </a:rPr>
              <a:t> operations.</a:t>
            </a:r>
            <a:endParaRPr lang="he-IL" dirty="0"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work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 the problem in </a:t>
            </a:r>
            <a:r>
              <a:rPr lang="en-US" dirty="0" err="1" smtClean="0"/>
              <a:t>Hasic</a:t>
            </a:r>
            <a:r>
              <a:rPr lang="en-US" dirty="0" smtClean="0"/>
              <a:t> and </a:t>
            </a:r>
            <a:r>
              <a:rPr lang="en-US" dirty="0" err="1" smtClean="0"/>
              <a:t>Gavranovic</a:t>
            </a:r>
            <a:r>
              <a:rPr lang="en-US" dirty="0" smtClean="0"/>
              <a:t> analysis.</a:t>
            </a:r>
          </a:p>
          <a:p>
            <a:endParaRPr lang="en-US" dirty="0" smtClean="0"/>
          </a:p>
          <a:p>
            <a:r>
              <a:rPr lang="en-US" dirty="0" smtClean="0"/>
              <a:t>Poly approx algorithm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1.5+ℰ </a:t>
            </a:r>
            <a:r>
              <a:rPr lang="en-US" dirty="0" smtClean="0">
                <a:ea typeface="Cambria Math" pitchFamily="18" charset="0"/>
              </a:rPr>
              <a:t>factor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ea typeface="Cambria Math" pitchFamily="18" charset="0"/>
              </a:rPr>
              <a:t>(any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ℰ&gt;0</a:t>
            </a:r>
            <a:r>
              <a:rPr lang="en-US" dirty="0" smtClean="0">
                <a:ea typeface="Cambria Math" pitchFamily="18" charset="0"/>
              </a:rPr>
              <a:t>) </a:t>
            </a:r>
            <a:r>
              <a:rPr lang="en-US" dirty="0" smtClean="0"/>
              <a:t>for DDP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ea typeface="Cambria Math" pitchFamily="18" charset="0"/>
              </a:rPr>
              <a:t>in circular genomes.</a:t>
            </a:r>
          </a:p>
          <a:p>
            <a:endParaRPr lang="en-US" dirty="0" smtClean="0">
              <a:ea typeface="Cambria Math" pitchFamily="18" charset="0"/>
            </a:endParaRPr>
          </a:p>
          <a:p>
            <a:r>
              <a:rPr lang="en-US" dirty="0" smtClean="0">
                <a:ea typeface="Cambria Math" pitchFamily="18" charset="0"/>
              </a:rPr>
              <a:t>Extend the result for linear genomes.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k-set packing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k-set packing problem</a:t>
            </a:r>
            <a:r>
              <a:rPr lang="en-US" dirty="0" smtClean="0"/>
              <a:t> is a pair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ℱ</a:t>
            </a:r>
            <a:r>
              <a:rPr lang="en-US" dirty="0" smtClean="0"/>
              <a:t>) where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dirty="0" smtClean="0"/>
              <a:t> is a universe of elements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ℱ</a:t>
            </a:r>
            <a:r>
              <a:rPr lang="en-US" dirty="0" smtClean="0"/>
              <a:t> is a collection of sets of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/>
              <a:t> elements.</a:t>
            </a:r>
          </a:p>
          <a:p>
            <a:endParaRPr lang="en-US" dirty="0" smtClean="0"/>
          </a:p>
          <a:p>
            <a:r>
              <a:rPr lang="en-US" dirty="0" smtClean="0"/>
              <a:t>The goal is to find a maximum cardinality subset of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ℱ</a:t>
            </a:r>
            <a:r>
              <a:rPr lang="en-US" dirty="0" smtClean="0"/>
              <a:t> such that its sets are </a:t>
            </a:r>
            <a:r>
              <a:rPr lang="en-US" dirty="0" err="1" smtClean="0"/>
              <a:t>pairwise</a:t>
            </a:r>
            <a:r>
              <a:rPr lang="en-US" dirty="0" smtClean="0"/>
              <a:t> disjoint.</a:t>
            </a:r>
            <a:endParaRPr lang="he-IL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752600" y="2743200"/>
          <a:ext cx="10187554" cy="762000"/>
        </p:xfrm>
        <a:graphic>
          <a:graphicData uri="http://schemas.openxmlformats.org/presentationml/2006/ole">
            <p:oleObj spid="_x0000_s33794" name="Document" r:id="rId3" imgW="5285434" imgH="395097" progId="Word.Document.12">
              <p:embed/>
            </p:oleObj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1447800" y="3200400"/>
          <a:ext cx="9784290" cy="731837"/>
        </p:xfrm>
        <a:graphic>
          <a:graphicData uri="http://schemas.openxmlformats.org/presentationml/2006/ole">
            <p:oleObj spid="_x0000_s33797" name="Document" r:id="rId4" imgW="5285434" imgH="394737" progId="Word.Document.12">
              <p:embed/>
            </p:oleObj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2895600" y="3200400"/>
          <a:ext cx="8765535" cy="655637"/>
        </p:xfrm>
        <a:graphic>
          <a:graphicData uri="http://schemas.openxmlformats.org/presentationml/2006/ole">
            <p:oleObj spid="_x0000_s33798" name="Document" r:id="rId5" imgW="5285434" imgH="394737" progId="Word.Document.12">
              <p:embed/>
            </p:oleObj>
          </a:graphicData>
        </a:graphic>
      </p:graphicFrame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0" y="4876800"/>
          <a:ext cx="11206309" cy="838200"/>
        </p:xfrm>
        <a:graphic>
          <a:graphicData uri="http://schemas.openxmlformats.org/presentationml/2006/ole">
            <p:oleObj spid="_x0000_s33801" name="Document" r:id="rId6" imgW="5285434" imgH="394737" progId="Word.Document.12">
              <p:embed/>
            </p:oleObj>
          </a:graphicData>
        </a:graphic>
      </p:graphicFrame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-990600" y="5257800"/>
          <a:ext cx="11821801" cy="884237"/>
        </p:xfrm>
        <a:graphic>
          <a:graphicData uri="http://schemas.openxmlformats.org/presentationml/2006/ole">
            <p:oleObj spid="_x0000_s33802" name="Document" r:id="rId7" imgW="5285434" imgH="394737" progId="Word.Document.12">
              <p:embed/>
            </p:oleObj>
          </a:graphicData>
        </a:graphic>
      </p:graphicFrame>
      <p:graphicFrame>
        <p:nvGraphicFramePr>
          <p:cNvPr id="33803" name="Object 11"/>
          <p:cNvGraphicFramePr>
            <a:graphicFrameLocks noChangeAspect="1"/>
          </p:cNvGraphicFramePr>
          <p:nvPr/>
        </p:nvGraphicFramePr>
        <p:xfrm>
          <a:off x="1600200" y="5257800"/>
          <a:ext cx="11206311" cy="838200"/>
        </p:xfrm>
        <a:graphic>
          <a:graphicData uri="http://schemas.openxmlformats.org/presentationml/2006/ole">
            <p:oleObj spid="_x0000_s33803" name="Document" r:id="rId8" imgW="5285434" imgH="39473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k-set packing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problem is NP-hard for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k&gt;2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problem has a </a:t>
            </a:r>
            <a:r>
              <a:rPr lang="en-US" i="1" dirty="0" smtClean="0"/>
              <a:t>bounded degree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dirty="0" smtClean="0"/>
              <a:t> if every element belongs to at most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dirty="0" smtClean="0"/>
              <a:t> sets in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ℱ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For any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ℰ&gt;0 </a:t>
            </a:r>
            <a:r>
              <a:rPr lang="en-US" dirty="0" smtClean="0">
                <a:ea typeface="Cambria Math" pitchFamily="18" charset="0"/>
              </a:rPr>
              <a:t>approximation ratio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k/2+ ℰ </a:t>
            </a:r>
            <a:r>
              <a:rPr lang="en-US" dirty="0" smtClean="0">
                <a:ea typeface="Cambria Math" pitchFamily="18" charset="0"/>
              </a:rPr>
              <a:t>in the general case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(k+1)/3+ℰ </a:t>
            </a:r>
            <a:r>
              <a:rPr lang="en-US" dirty="0" smtClean="0">
                <a:ea typeface="Cambria Math" pitchFamily="18" charset="0"/>
              </a:rPr>
              <a:t>for the bounded case (</a:t>
            </a:r>
            <a:r>
              <a:rPr lang="nl-NL" dirty="0" smtClean="0"/>
              <a:t>Hurkens &amp; Schrijver 89’, </a:t>
            </a:r>
            <a:r>
              <a:rPr lang="en-US" dirty="0" err="1" smtClean="0"/>
              <a:t>Halldórsson</a:t>
            </a:r>
            <a:r>
              <a:rPr lang="en-US" dirty="0" smtClean="0"/>
              <a:t> 95’</a:t>
            </a:r>
            <a:r>
              <a:rPr lang="en-US" dirty="0" smtClean="0">
                <a:ea typeface="Cambria Math" pitchFamily="18" charset="0"/>
              </a:rPr>
              <a:t>).</a:t>
            </a:r>
          </a:p>
          <a:p>
            <a:r>
              <a:rPr lang="en-US" dirty="0" smtClean="0">
                <a:ea typeface="Cambria Math" pitchFamily="18" charset="0"/>
              </a:rPr>
              <a:t>Polynomial running time: </a:t>
            </a:r>
            <a:endParaRPr lang="en-US" dirty="0" smtClean="0"/>
          </a:p>
        </p:txBody>
      </p:sp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4876800" y="5715000"/>
          <a:ext cx="11332314" cy="990600"/>
        </p:xfrm>
        <a:graphic>
          <a:graphicData uri="http://schemas.openxmlformats.org/presentationml/2006/ole">
            <p:oleObj spid="_x0000_s36871" name="Document" r:id="rId3" imgW="5285434" imgH="46166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Breakpoint graph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i="1" dirty="0" smtClean="0"/>
              <a:t> breakpoint graph</a:t>
            </a:r>
            <a:r>
              <a:rPr lang="en-US" dirty="0" smtClean="0"/>
              <a:t> of genomes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Π</a:t>
            </a:r>
            <a:r>
              <a:rPr lang="en-US" dirty="0" smtClean="0"/>
              <a:t> and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Γ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Nodes = Extremities.</a:t>
            </a:r>
          </a:p>
          <a:p>
            <a:pPr lvl="1"/>
            <a:r>
              <a:rPr lang="en-US" dirty="0" smtClean="0"/>
              <a:t>Edges: blue (dotted) edges between adjacent extremities in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Π</a:t>
            </a:r>
            <a:r>
              <a:rPr lang="en-US" dirty="0" smtClean="0"/>
              <a:t> and red (plain) for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Γ</a:t>
            </a:r>
            <a:r>
              <a:rPr lang="en-US" dirty="0" smtClean="0"/>
              <a:t>.</a:t>
            </a:r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81400"/>
            <a:ext cx="843171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76200" y="6019800"/>
            <a:ext cx="3428999" cy="685800"/>
            <a:chOff x="76200" y="5819775"/>
            <a:chExt cx="4524375" cy="1038225"/>
          </a:xfrm>
        </p:grpSpPr>
        <p:pic>
          <p:nvPicPr>
            <p:cNvPr id="3789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5819775"/>
              <a:ext cx="414337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15"/>
            <p:cNvGrpSpPr/>
            <p:nvPr/>
          </p:nvGrpSpPr>
          <p:grpSpPr>
            <a:xfrm>
              <a:off x="76200" y="6200775"/>
              <a:ext cx="4524375" cy="361950"/>
              <a:chOff x="0" y="5791200"/>
              <a:chExt cx="4524375" cy="361950"/>
            </a:xfrm>
          </p:grpSpPr>
          <p:pic>
            <p:nvPicPr>
              <p:cNvPr id="37898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5791200"/>
                <a:ext cx="1409700" cy="333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899" name="Picture 1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71600" y="5791200"/>
                <a:ext cx="3152775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7900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00" y="6505575"/>
              <a:ext cx="191452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3581400" y="6019800"/>
            <a:ext cx="5257800" cy="466725"/>
            <a:chOff x="5105400" y="5791200"/>
            <a:chExt cx="6515100" cy="695325"/>
          </a:xfrm>
        </p:grpSpPr>
        <p:grpSp>
          <p:nvGrpSpPr>
            <p:cNvPr id="24" name="Group 23"/>
            <p:cNvGrpSpPr/>
            <p:nvPr/>
          </p:nvGrpSpPr>
          <p:grpSpPr>
            <a:xfrm>
              <a:off x="5105400" y="5791200"/>
              <a:ext cx="6515100" cy="352425"/>
              <a:chOff x="5105400" y="5791200"/>
              <a:chExt cx="6515100" cy="352425"/>
            </a:xfrm>
          </p:grpSpPr>
          <p:pic>
            <p:nvPicPr>
              <p:cNvPr id="37902" name="Picture 1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105400" y="5791200"/>
                <a:ext cx="542925" cy="333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03" name="Picture 1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638800" y="5791200"/>
                <a:ext cx="5981700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5105400" y="6096000"/>
              <a:ext cx="5657850" cy="390525"/>
              <a:chOff x="5105400" y="6172200"/>
              <a:chExt cx="5657850" cy="390525"/>
            </a:xfrm>
          </p:grpSpPr>
          <p:pic>
            <p:nvPicPr>
              <p:cNvPr id="37904" name="Picture 1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05400" y="6248400"/>
                <a:ext cx="571500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05" name="Picture 1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638800" y="6172200"/>
                <a:ext cx="5124450" cy="390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7906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81400" y="5715000"/>
            <a:ext cx="2095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7" name="Picture 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" y="5715000"/>
            <a:ext cx="285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8" name="Picture 20"/>
          <p:cNvPicPr>
            <a:picLocks noChangeAspect="1" noChangeArrowheads="1"/>
          </p:cNvPicPr>
          <p:nvPr/>
        </p:nvPicPr>
        <p:blipFill>
          <a:blip r:embed="rId13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457200" y="5715000"/>
            <a:ext cx="533400" cy="31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9" name="Picture 21"/>
          <p:cNvPicPr>
            <a:picLocks noChangeAspect="1" noChangeArrowheads="1"/>
          </p:cNvPicPr>
          <p:nvPr/>
        </p:nvPicPr>
        <p:blipFill>
          <a:blip r:embed="rId14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3886200" y="5638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152400" y="5181600"/>
            <a:ext cx="17443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 smtClean="0"/>
              <a:t>Tannier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09’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Breakpoint graph &amp; DCJ distance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trail is </a:t>
            </a:r>
            <a:r>
              <a:rPr lang="en-US" i="1" dirty="0" smtClean="0"/>
              <a:t>alternating</a:t>
            </a:r>
            <a:r>
              <a:rPr lang="en-US" dirty="0" smtClean="0"/>
              <a:t> if consecutive edges have different colors.</a:t>
            </a:r>
          </a:p>
          <a:p>
            <a:endParaRPr lang="en-US" dirty="0" smtClean="0"/>
          </a:p>
          <a:p>
            <a:r>
              <a:rPr lang="en-US" b="1" dirty="0" smtClean="0"/>
              <a:t>Theorem </a:t>
            </a:r>
            <a:r>
              <a:rPr lang="en-US" dirty="0" smtClean="0"/>
              <a:t>(</a:t>
            </a:r>
            <a:r>
              <a:rPr lang="en-US" dirty="0" err="1" smtClean="0"/>
              <a:t>Tannier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.) – for singleton genomes with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/>
              <a:t> genes,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dirty="0" smtClean="0"/>
              <a:t> cycles and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dirty="0" smtClean="0"/>
              <a:t> even paths:</a:t>
            </a:r>
            <a:endParaRPr lang="he-IL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-990600" y="4495800"/>
          <a:ext cx="11305607" cy="1219200"/>
        </p:xfrm>
        <a:graphic>
          <a:graphicData uri="http://schemas.openxmlformats.org/presentationml/2006/ole">
            <p:oleObj spid="_x0000_s38915" name="Document" r:id="rId3" imgW="5285434" imgH="56997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breakpoint graph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Generalized BG</a:t>
            </a:r>
            <a:r>
              <a:rPr lang="en-US" dirty="0" smtClean="0"/>
              <a:t>: All gene copies are the same.</a:t>
            </a:r>
            <a:endParaRPr lang="he-IL" dirty="0"/>
          </a:p>
        </p:txBody>
      </p:sp>
      <p:pic>
        <p:nvPicPr>
          <p:cNvPr id="4" name="Picture 3" descr="D:\RonZ\ipe-7.0.10\bgb1.ep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3886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371600" y="2514600"/>
          <a:ext cx="10187553" cy="762000"/>
        </p:xfrm>
        <a:graphic>
          <a:graphicData uri="http://schemas.openxmlformats.org/presentationml/2006/ole">
            <p:oleObj spid="_x0000_s50178" name="Document" r:id="rId4" imgW="5285434" imgH="394737" progId="Word.Document.12">
              <p:embed/>
            </p:oleObj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600200" y="3276600"/>
          <a:ext cx="9784290" cy="731837"/>
        </p:xfrm>
        <a:graphic>
          <a:graphicData uri="http://schemas.openxmlformats.org/presentationml/2006/ole">
            <p:oleObj spid="_x0000_s50179" name="Document" r:id="rId5" imgW="5285434" imgH="39509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 decomposition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i="1" dirty="0" smtClean="0"/>
              <a:t> decomposition</a:t>
            </a:r>
            <a:r>
              <a:rPr lang="en-US" dirty="0" smtClean="0"/>
              <a:t> of BG is a collection of edge-disjoint alternating paths and cycles that cover all edges.</a:t>
            </a:r>
          </a:p>
          <a:p>
            <a:endParaRPr lang="en-US" dirty="0" smtClean="0"/>
          </a:p>
          <a:p>
            <a:r>
              <a:rPr lang="en-US" b="1" dirty="0" smtClean="0"/>
              <a:t>Theorem </a:t>
            </a:r>
            <a:r>
              <a:rPr lang="en-US" dirty="0" smtClean="0"/>
              <a:t>(</a:t>
            </a:r>
            <a:r>
              <a:rPr lang="en-US" dirty="0" err="1" smtClean="0"/>
              <a:t>Hasic</a:t>
            </a:r>
            <a:r>
              <a:rPr lang="en-US" dirty="0" smtClean="0"/>
              <a:t> and </a:t>
            </a:r>
            <a:r>
              <a:rPr lang="en-US" dirty="0" err="1" smtClean="0"/>
              <a:t>Gavranovic</a:t>
            </a:r>
            <a:r>
              <a:rPr lang="en-US" dirty="0" smtClean="0"/>
              <a:t>) - for circular duplicated genomes, minimal DD </a:t>
            </a:r>
            <a:r>
              <a:rPr lang="en-US" dirty="0" smtClean="0">
                <a:sym typeface="Wingdings" pitchFamily="2" charset="2"/>
              </a:rPr>
              <a:t></a:t>
            </a:r>
            <a:r>
              <a:rPr lang="en-US" dirty="0" smtClean="0"/>
              <a:t> maximal decomposition:</a:t>
            </a:r>
            <a:endParaRPr lang="he-IL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-1752600" y="5334000"/>
          <a:ext cx="12374122" cy="1066800"/>
        </p:xfrm>
        <a:graphic>
          <a:graphicData uri="http://schemas.openxmlformats.org/presentationml/2006/ole">
            <p:oleObj spid="_x0000_s39938" name="Document" r:id="rId3" imgW="5285434" imgH="45518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mistake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953000"/>
          </a:xfrm>
        </p:spPr>
        <p:txBody>
          <a:bodyPr/>
          <a:lstStyle/>
          <a:p>
            <a:r>
              <a:rPr lang="en-US" dirty="0" smtClean="0"/>
              <a:t>HG 11’ - there exists an optimal decomposition of BG that includes all 2-cycles and all 4-cycles.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True for 2-cycles, not for 4-cycles.</a:t>
            </a:r>
          </a:p>
          <a:p>
            <a:endParaRPr lang="en-US" dirty="0" smtClean="0"/>
          </a:p>
        </p:txBody>
      </p:sp>
      <p:pic>
        <p:nvPicPr>
          <p:cNvPr id="4" name="Picture 3" descr="D:\RonZ\ipe-7.0.10\counter_example1.ep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905000"/>
            <a:ext cx="5638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BG decomposition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Claim</a:t>
            </a:r>
            <a:r>
              <a:rPr lang="en-US" dirty="0" smtClean="0"/>
              <a:t>: Every edge in BG belongs to at most 8 alternating 4-cycles.</a:t>
            </a:r>
          </a:p>
          <a:p>
            <a:r>
              <a:rPr lang="en-US" b="1" dirty="0" smtClean="0"/>
              <a:t>Proof </a:t>
            </a:r>
            <a:r>
              <a:rPr lang="en-US" dirty="0" smtClean="0"/>
              <a:t>Sketch: consider edge (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dirty="0" err="1" smtClean="0"/>
              <a:t>,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dirty="0" smtClean="0"/>
              <a:t>)</a:t>
            </a:r>
          </a:p>
          <a:p>
            <a:endParaRPr lang="he-IL" dirty="0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53249" name="Object 1"/>
          <p:cNvGraphicFramePr>
            <a:graphicFrameLocks noChangeAspect="1"/>
          </p:cNvGraphicFramePr>
          <p:nvPr/>
        </p:nvGraphicFramePr>
        <p:xfrm>
          <a:off x="1447800" y="3581400"/>
          <a:ext cx="6096000" cy="3065417"/>
        </p:xfrm>
        <a:graphic>
          <a:graphicData uri="http://schemas.openxmlformats.org/presentationml/2006/ole">
            <p:oleObj spid="_x0000_s53249" name="Acrobat Document" r:id="rId3" imgW="4286199" imgH="2152440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motivation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848600" cy="536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596390"/>
            <a:ext cx="31242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 smtClean="0"/>
              <a:t>Human genome project</a:t>
            </a:r>
            <a:endParaRPr lang="he-IL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BG decomposition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Claim</a:t>
            </a:r>
            <a:r>
              <a:rPr lang="en-US" dirty="0" smtClean="0"/>
              <a:t>: The number of 4-cycles in BG is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O(n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Proof</a:t>
            </a:r>
            <a:r>
              <a:rPr lang="en-US" dirty="0" smtClean="0"/>
              <a:t> sketch: three different nodes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dirty="0" err="1" smtClean="0"/>
              <a:t>,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dirty="0" err="1" smtClean="0"/>
              <a:t>,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w</a:t>
            </a:r>
            <a:r>
              <a:rPr lang="en-US" dirty="0" smtClean="0"/>
              <a:t>.</a:t>
            </a:r>
            <a:endParaRPr lang="he-IL" dirty="0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766762" y="3027063"/>
          <a:ext cx="9367838" cy="3830937"/>
        </p:xfrm>
        <a:graphic>
          <a:graphicData uri="http://schemas.openxmlformats.org/presentationml/2006/ole">
            <p:oleObj spid="_x0000_s52225" name="Acrobat Document" r:id="rId3" imgW="5143331" imgH="2095470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Lemma</a:t>
            </a:r>
            <a:r>
              <a:rPr lang="en-US" dirty="0" smtClean="0"/>
              <a:t>: finding a maximum set of disjoint 4-cycles in BG can be approx with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5/3+ℰ </a:t>
            </a:r>
            <a:r>
              <a:rPr lang="en-US" dirty="0" smtClean="0">
                <a:ea typeface="Cambria Math" pitchFamily="18" charset="0"/>
              </a:rPr>
              <a:t>in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O(n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-3log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ℰ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dirty="0" smtClean="0">
                <a:ea typeface="Cambria Math" pitchFamily="18" charset="0"/>
              </a:rPr>
              <a:t>time.</a:t>
            </a:r>
          </a:p>
          <a:p>
            <a:endParaRPr lang="en-US" dirty="0" smtClean="0">
              <a:ea typeface="Cambria Math" pitchFamily="18" charset="0"/>
            </a:endParaRPr>
          </a:p>
          <a:p>
            <a:r>
              <a:rPr lang="en-US" b="1" dirty="0" smtClean="0"/>
              <a:t>Proof </a:t>
            </a:r>
            <a:r>
              <a:rPr lang="en-US" dirty="0" smtClean="0"/>
              <a:t>sketch: 4-set packing. Elements are edges and sets are cycles. The degree is bounded.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graphicFrame>
        <p:nvGraphicFramePr>
          <p:cNvPr id="40984" name="Object 24"/>
          <p:cNvGraphicFramePr>
            <a:graphicFrameLocks noChangeAspect="1"/>
          </p:cNvGraphicFramePr>
          <p:nvPr/>
        </p:nvGraphicFramePr>
        <p:xfrm>
          <a:off x="690563" y="149225"/>
          <a:ext cx="7585075" cy="6670675"/>
        </p:xfrm>
        <a:graphic>
          <a:graphicData uri="http://schemas.openxmlformats.org/presentationml/2006/ole">
            <p:oleObj spid="_x0000_s40984" name="Document" r:id="rId3" imgW="5285434" imgH="463645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Theorem </a:t>
            </a:r>
            <a:r>
              <a:rPr lang="en-US" dirty="0" smtClean="0"/>
              <a:t>: The algorithm gives a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1.5+ℰ</a:t>
            </a:r>
            <a:r>
              <a:rPr lang="en-US" dirty="0" smtClean="0"/>
              <a:t> approximation factor for the DDP on circular genomes in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O(n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-3log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ℰ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dirty="0" smtClean="0">
                <a:ea typeface="Cambria Math" pitchFamily="18" charset="0"/>
              </a:rPr>
              <a:t>time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ℰ&gt;0</a:t>
            </a:r>
            <a:r>
              <a:rPr lang="en-US" dirty="0" smtClean="0">
                <a:ea typeface="Cambria Math" pitchFamily="18" charset="0"/>
              </a:rPr>
              <a:t>).</a:t>
            </a:r>
          </a:p>
          <a:p>
            <a:r>
              <a:rPr lang="en-US" b="1" dirty="0" smtClean="0">
                <a:ea typeface="Cambria Math" pitchFamily="18" charset="0"/>
              </a:rPr>
              <a:t>Proof</a:t>
            </a:r>
            <a:r>
              <a:rPr lang="en-US" dirty="0" smtClean="0">
                <a:ea typeface="Cambria Math" pitchFamily="18" charset="0"/>
              </a:rPr>
              <a:t> sketch:</a:t>
            </a:r>
          </a:p>
          <a:p>
            <a:pPr lvl="1"/>
            <a:r>
              <a:rPr lang="en-US" dirty="0" smtClean="0">
                <a:ea typeface="Cambria Math" pitchFamily="18" charset="0"/>
              </a:rPr>
              <a:t>Optimal decomposition into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dirty="0" smtClean="0">
                <a:ea typeface="Cambria Math" pitchFamily="18" charset="0"/>
              </a:rPr>
              <a:t> 2-cycles,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dirty="0" smtClean="0">
                <a:ea typeface="Cambria Math" pitchFamily="18" charset="0"/>
              </a:rPr>
              <a:t> 4-cycles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dirty="0" smtClean="0">
                <a:ea typeface="Cambria Math" pitchFamily="18" charset="0"/>
              </a:rPr>
              <a:t> bigger cycles. </a:t>
            </a:r>
          </a:p>
          <a:p>
            <a:pPr lvl="1"/>
            <a:r>
              <a:rPr lang="en-US" dirty="0" smtClean="0">
                <a:ea typeface="Cambria Math" pitchFamily="18" charset="0"/>
              </a:rPr>
              <a:t>Edge covering: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2n≥r+2p+3q</a:t>
            </a:r>
            <a:r>
              <a:rPr lang="en-US" dirty="0" smtClean="0">
                <a:ea typeface="Cambria Math" pitchFamily="18" charset="0"/>
              </a:rPr>
              <a:t> .</a:t>
            </a:r>
          </a:p>
          <a:p>
            <a:pPr lvl="1"/>
            <a:r>
              <a:rPr lang="en-US" dirty="0" smtClean="0">
                <a:ea typeface="Cambria Math" pitchFamily="18" charset="0"/>
              </a:rPr>
              <a:t>ALG gives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|𝒮| 4-cycles</a:t>
            </a:r>
            <a:r>
              <a:rPr lang="en-US" dirty="0" smtClean="0">
                <a:ea typeface="Cambria Math" pitchFamily="18" charset="0"/>
              </a:rPr>
              <a:t>: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5/3+ℰ )|𝒮|≥p.</a:t>
            </a:r>
            <a:endParaRPr lang="en-US" dirty="0" smtClean="0">
              <a:ea typeface="Cambria Math" pitchFamily="18" charset="0"/>
            </a:endParaRPr>
          </a:p>
          <a:p>
            <a:pPr lvl="1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0" y="1447800"/>
          <a:ext cx="9203724" cy="5562600"/>
        </p:xfrm>
        <a:graphic>
          <a:graphicData uri="http://schemas.openxmlformats.org/presentationml/2006/ole">
            <p:oleObj spid="_x0000_s55299" name="Document" r:id="rId3" imgW="5285434" imgH="319388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genomes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to circular genome problem.</a:t>
            </a:r>
          </a:p>
          <a:p>
            <a:endParaRPr lang="en-US" dirty="0" smtClean="0"/>
          </a:p>
          <a:p>
            <a:r>
              <a:rPr lang="en-US" dirty="0" smtClean="0"/>
              <a:t>New </a:t>
            </a:r>
            <a:r>
              <a:rPr lang="en-US" i="1" dirty="0" smtClean="0"/>
              <a:t>null</a:t>
            </a:r>
            <a:r>
              <a:rPr lang="en-US" dirty="0" smtClean="0"/>
              <a:t> </a:t>
            </a:r>
            <a:r>
              <a:rPr lang="en-US" i="1" dirty="0" smtClean="0"/>
              <a:t>extremity</a:t>
            </a:r>
            <a:r>
              <a:rPr lang="en-US" dirty="0" smtClean="0"/>
              <a:t>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𝜏</a:t>
            </a:r>
            <a:r>
              <a:rPr lang="en-US" dirty="0" smtClean="0"/>
              <a:t>. Both head and tail of </a:t>
            </a:r>
            <a:r>
              <a:rPr lang="en-US" i="1" dirty="0" smtClean="0"/>
              <a:t>null gene</a:t>
            </a:r>
            <a:r>
              <a:rPr lang="en-US" dirty="0" smtClean="0"/>
              <a:t>.</a:t>
            </a:r>
          </a:p>
          <a:p>
            <a:endParaRPr lang="en-US" i="1" dirty="0" smtClean="0"/>
          </a:p>
          <a:p>
            <a:r>
              <a:rPr lang="en-US" i="1" dirty="0" smtClean="0"/>
              <a:t>Null adjacency </a:t>
            </a:r>
            <a:r>
              <a:rPr lang="en-US" dirty="0" smtClean="0"/>
              <a:t>is of the form {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𝜏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 𝜏</a:t>
            </a:r>
            <a:r>
              <a:rPr lang="en-US" dirty="0" smtClean="0"/>
              <a:t>}.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Telomere removal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Telomeres: {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x,○}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{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x,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 𝜏</a:t>
            </a:r>
            <a:r>
              <a:rPr lang="en-US" dirty="0" smtClean="0">
                <a:sym typeface="Wingdings" pitchFamily="2" charset="2"/>
              </a:rPr>
              <a:t>}</a:t>
            </a:r>
          </a:p>
          <a:p>
            <a:r>
              <a:rPr lang="en-US" dirty="0" smtClean="0">
                <a:sym typeface="Wingdings" pitchFamily="2" charset="2"/>
              </a:rPr>
              <a:t>k</a:t>
            </a:r>
            <a:r>
              <a:rPr lang="en-US" baseline="-25000" dirty="0" smtClean="0">
                <a:sym typeface="Wingdings" pitchFamily="2" charset="2"/>
              </a:rPr>
              <a:t>1</a:t>
            </a:r>
            <a:r>
              <a:rPr lang="en-US" dirty="0" smtClean="0">
                <a:sym typeface="Wingdings" pitchFamily="2" charset="2"/>
              </a:rPr>
              <a:t>&gt;k</a:t>
            </a:r>
            <a:r>
              <a:rPr lang="en-US" baseline="-25000" dirty="0" smtClean="0">
                <a:sym typeface="Wingdings" pitchFamily="2" charset="2"/>
              </a:rPr>
              <a:t>2 </a:t>
            </a:r>
            <a:r>
              <a:rPr lang="en-US" dirty="0" smtClean="0">
                <a:sym typeface="Wingdings" pitchFamily="2" charset="2"/>
              </a:rPr>
              <a:t>number of chromosomes in the 2 genomes: add k</a:t>
            </a:r>
            <a:r>
              <a:rPr lang="en-US" baseline="-25000" dirty="0" smtClean="0">
                <a:sym typeface="Wingdings" pitchFamily="2" charset="2"/>
              </a:rPr>
              <a:t>1</a:t>
            </a:r>
            <a:r>
              <a:rPr lang="en-US" dirty="0" smtClean="0">
                <a:sym typeface="Wingdings" pitchFamily="2" charset="2"/>
              </a:rPr>
              <a:t>-k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null adjacencies </a:t>
            </a:r>
            <a:r>
              <a:rPr lang="en-US" dirty="0" smtClean="0"/>
              <a:t>{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𝜏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 𝜏</a:t>
            </a:r>
            <a:r>
              <a:rPr lang="en-US" dirty="0" smtClean="0"/>
              <a:t>}.</a:t>
            </a:r>
            <a:r>
              <a:rPr lang="en-US" dirty="0" smtClean="0">
                <a:sym typeface="Wingdings" pitchFamily="2" charset="2"/>
              </a:rPr>
              <a:t>  </a:t>
            </a:r>
            <a:endParaRPr lang="he-IL" dirty="0"/>
          </a:p>
        </p:txBody>
      </p:sp>
      <p:pic>
        <p:nvPicPr>
          <p:cNvPr id="4" name="Picture 3" descr="D:\RonZ\ipe-7.0.10\telomere1.ep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200400"/>
            <a:ext cx="35750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-3581399" y="4572000"/>
            <a:ext cx="12725399" cy="1371600"/>
            <a:chOff x="-3581399" y="4572000"/>
            <a:chExt cx="12725399" cy="1371600"/>
          </a:xfrm>
        </p:grpSpPr>
        <p:graphicFrame>
          <p:nvGraphicFramePr>
            <p:cNvPr id="56323" name="Object 3"/>
            <p:cNvGraphicFramePr>
              <a:graphicFrameLocks noChangeAspect="1"/>
            </p:cNvGraphicFramePr>
            <p:nvPr/>
          </p:nvGraphicFramePr>
          <p:xfrm>
            <a:off x="-3581399" y="4572000"/>
            <a:ext cx="12725399" cy="951823"/>
          </p:xfrm>
          <a:graphic>
            <a:graphicData uri="http://schemas.openxmlformats.org/presentationml/2006/ole">
              <p:oleObj spid="_x0000_s56323" name="Document" r:id="rId4" imgW="5285434" imgH="395097" progId="Word.Document.12">
                <p:embed/>
              </p:oleObj>
            </a:graphicData>
          </a:graphic>
        </p:graphicFrame>
        <p:graphicFrame>
          <p:nvGraphicFramePr>
            <p:cNvPr id="56324" name="Object 4"/>
            <p:cNvGraphicFramePr>
              <a:graphicFrameLocks noChangeAspect="1"/>
            </p:cNvGraphicFramePr>
            <p:nvPr/>
          </p:nvGraphicFramePr>
          <p:xfrm>
            <a:off x="-3276600" y="5029200"/>
            <a:ext cx="12225065" cy="914400"/>
          </p:xfrm>
          <a:graphic>
            <a:graphicData uri="http://schemas.openxmlformats.org/presentationml/2006/ole">
              <p:oleObj spid="_x0000_s56324" name="Document" r:id="rId5" imgW="5285434" imgH="395097" progId="Word.Document.12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Telomere removal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Theorem</a:t>
            </a:r>
            <a:r>
              <a:rPr lang="en-US" dirty="0" smtClean="0"/>
              <a:t>: Telomere removal procedure does not change the DCJ double distance.</a:t>
            </a:r>
          </a:p>
          <a:p>
            <a:endParaRPr lang="en-US" dirty="0" smtClean="0"/>
          </a:p>
          <a:p>
            <a:r>
              <a:rPr lang="en-US" b="1" dirty="0" smtClean="0"/>
              <a:t>Proof</a:t>
            </a:r>
            <a:r>
              <a:rPr lang="en-US" dirty="0" smtClean="0"/>
              <a:t> idea: any decomposition of the original BG into paths and cycles gives a decomposition of cycles in the new BG and vice-versa.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Theorem</a:t>
            </a:r>
            <a:r>
              <a:rPr lang="en-US" dirty="0" smtClean="0"/>
              <a:t>: The DDP can be approximated within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1.5+ℰ </a:t>
            </a:r>
            <a:r>
              <a:rPr lang="en-US" dirty="0" smtClean="0">
                <a:ea typeface="Cambria Math" pitchFamily="18" charset="0"/>
              </a:rPr>
              <a:t>of optimal in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O(n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-4log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ℰ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dirty="0" smtClean="0">
                <a:ea typeface="Cambria Math" pitchFamily="18" charset="0"/>
              </a:rPr>
              <a:t>time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(ℰ&gt;0).</a:t>
            </a:r>
          </a:p>
          <a:p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b="1" dirty="0" smtClean="0"/>
              <a:t>Proof</a:t>
            </a:r>
            <a:r>
              <a:rPr lang="en-US" dirty="0" smtClean="0"/>
              <a:t> idea: similar analysis to the circular case. In general the set packing problem is not bounded.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writing.</a:t>
            </a:r>
          </a:p>
          <a:p>
            <a:endParaRPr lang="en-US" dirty="0" smtClean="0"/>
          </a:p>
          <a:p>
            <a:r>
              <a:rPr lang="en-US" dirty="0" smtClean="0"/>
              <a:t>Extend results to DD with gene losses.</a:t>
            </a:r>
          </a:p>
          <a:p>
            <a:endParaRPr lang="en-US" dirty="0" smtClean="0"/>
          </a:p>
          <a:p>
            <a:r>
              <a:rPr lang="en-US" dirty="0" smtClean="0"/>
              <a:t>Implement and test on simulated data. Compare to heuristic of </a:t>
            </a:r>
            <a:r>
              <a:rPr lang="en-US" dirty="0" err="1" smtClean="0"/>
              <a:t>Savard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11’ and B&amp;B of </a:t>
            </a:r>
            <a:r>
              <a:rPr lang="en-US" dirty="0" err="1" smtClean="0"/>
              <a:t>Hasic</a:t>
            </a:r>
            <a:r>
              <a:rPr lang="en-US" dirty="0" smtClean="0"/>
              <a:t> and </a:t>
            </a:r>
            <a:r>
              <a:rPr lang="en-US" dirty="0" err="1" smtClean="0"/>
              <a:t>Gavranovic</a:t>
            </a:r>
            <a:r>
              <a:rPr lang="en-US" dirty="0" smtClean="0"/>
              <a:t> 11’.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7912906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313592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1200" dirty="0" smtClean="0"/>
              <a:t>Computational Genomics</a:t>
            </a:r>
          </a:p>
          <a:p>
            <a:pPr algn="ctr"/>
            <a:r>
              <a:rPr lang="en-US" sz="1200" dirty="0" smtClean="0"/>
              <a:t>Prof. Ron Shamir &amp; Prof. </a:t>
            </a:r>
            <a:r>
              <a:rPr lang="en-US" sz="1200" dirty="0" err="1" smtClean="0"/>
              <a:t>Roded</a:t>
            </a:r>
            <a:r>
              <a:rPr lang="en-US" sz="1200" dirty="0" smtClean="0"/>
              <a:t> </a:t>
            </a:r>
            <a:r>
              <a:rPr lang="en-US" sz="1200" dirty="0" err="1" smtClean="0"/>
              <a:t>Sharan</a:t>
            </a:r>
            <a:endParaRPr lang="en-US" sz="1200" dirty="0" smtClean="0"/>
          </a:p>
          <a:p>
            <a:pPr algn="ctr"/>
            <a:r>
              <a:rPr lang="en-US" sz="1200" dirty="0" smtClean="0"/>
              <a:t>School of Computer Science, Tel Aviv University</a:t>
            </a:r>
            <a:endParaRPr lang="he-I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0" y="228600"/>
            <a:ext cx="3300634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en-US" sz="40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8580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313592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1200" dirty="0" smtClean="0"/>
              <a:t>Computational Genomics</a:t>
            </a:r>
          </a:p>
          <a:p>
            <a:pPr algn="ctr"/>
            <a:r>
              <a:rPr lang="en-US" sz="1200" dirty="0" smtClean="0"/>
              <a:t>Prof. Ron Shamir &amp; Prof. </a:t>
            </a:r>
            <a:r>
              <a:rPr lang="en-US" sz="1200" dirty="0" err="1" smtClean="0"/>
              <a:t>Roded</a:t>
            </a:r>
            <a:r>
              <a:rPr lang="en-US" sz="1200" dirty="0" smtClean="0"/>
              <a:t> </a:t>
            </a:r>
            <a:r>
              <a:rPr lang="en-US" sz="1200" dirty="0" err="1" smtClean="0"/>
              <a:t>Sharan</a:t>
            </a:r>
            <a:endParaRPr lang="en-US" sz="1200" dirty="0" smtClean="0"/>
          </a:p>
          <a:p>
            <a:pPr algn="ctr"/>
            <a:r>
              <a:rPr lang="en-US" sz="1200" dirty="0" smtClean="0"/>
              <a:t>School of Computer Science, Tel Aviv University</a:t>
            </a:r>
            <a:endParaRPr lang="he-I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476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313592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1200" dirty="0" smtClean="0"/>
              <a:t>Computational Genomics</a:t>
            </a:r>
          </a:p>
          <a:p>
            <a:pPr algn="ctr"/>
            <a:r>
              <a:rPr lang="en-US" sz="1200" dirty="0" smtClean="0"/>
              <a:t>Prof. Ron Shamir &amp; Prof. </a:t>
            </a:r>
            <a:r>
              <a:rPr lang="en-US" sz="1200" dirty="0" err="1" smtClean="0"/>
              <a:t>Roded</a:t>
            </a:r>
            <a:r>
              <a:rPr lang="en-US" sz="1200" dirty="0" smtClean="0"/>
              <a:t> </a:t>
            </a:r>
            <a:r>
              <a:rPr lang="en-US" sz="1200" dirty="0" err="1" smtClean="0"/>
              <a:t>Sharan</a:t>
            </a:r>
            <a:endParaRPr lang="en-US" sz="1200" dirty="0" smtClean="0"/>
          </a:p>
          <a:p>
            <a:pPr algn="ctr"/>
            <a:r>
              <a:rPr lang="en-US" sz="1200" dirty="0" smtClean="0"/>
              <a:t>School of Computer Science, Tel Aviv University</a:t>
            </a:r>
            <a:endParaRPr lang="he-I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genome duplication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Exactly what it sounds like!</a:t>
            </a:r>
          </a:p>
          <a:p>
            <a:r>
              <a:rPr lang="en-US" dirty="0" smtClean="0"/>
              <a:t>Important source for genome evolution.</a:t>
            </a:r>
          </a:p>
          <a:p>
            <a:r>
              <a:rPr lang="en-US" dirty="0" smtClean="0"/>
              <a:t>Redundant genes may be silenced or lost.</a:t>
            </a:r>
          </a:p>
          <a:p>
            <a:r>
              <a:rPr lang="en-US" dirty="0" smtClean="0"/>
              <a:t>Particularly common event in plants.</a:t>
            </a:r>
          </a:p>
          <a:p>
            <a:r>
              <a:rPr lang="en-US" dirty="0" smtClean="0"/>
              <a:t>WGD evidence found in yeast and vertebrates.</a:t>
            </a:r>
          </a:p>
          <a:p>
            <a:r>
              <a:rPr lang="en-US" dirty="0" smtClean="0"/>
              <a:t>Evidence in mammalian under controversy. </a:t>
            </a:r>
            <a:endParaRPr lang="he-IL" dirty="0"/>
          </a:p>
        </p:txBody>
      </p:sp>
      <p:pic>
        <p:nvPicPr>
          <p:cNvPr id="15361" name="Picture 1" descr="C:\Users\ronzeira\Downloads\origin_information_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5056212"/>
            <a:ext cx="3114676" cy="1801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4" name="Picture 2" descr="C:\Users\ronzeira\Downloads\Ancestor_modelling_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71800" y="6581001"/>
            <a:ext cx="20325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3"/>
              </a:rPr>
              <a:t>http://www4.clermont.inra.fr</a:t>
            </a:r>
            <a:endParaRPr lang="he-I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Genome representation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56483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" y="4343400"/>
            <a:ext cx="2133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Oriented gene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4572000"/>
            <a:ext cx="12954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Adjacency</a:t>
            </a:r>
            <a:endParaRPr lang="he-IL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600200" y="3276600"/>
            <a:ext cx="609600" cy="1143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943600" y="3124200"/>
            <a:ext cx="0" cy="1371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15200" y="4572000"/>
            <a:ext cx="12954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Telomere</a:t>
            </a:r>
            <a:endParaRPr lang="he-IL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7086600" y="3200400"/>
            <a:ext cx="685800" cy="1371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62200" y="4343400"/>
            <a:ext cx="1219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Gene head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3657600" y="4343400"/>
            <a:ext cx="1219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Gene tail</a:t>
            </a:r>
            <a:endParaRPr lang="he-IL" dirty="0"/>
          </a:p>
        </p:txBody>
      </p:sp>
      <p:cxnSp>
        <p:nvCxnSpPr>
          <p:cNvPr id="20" name="Straight Arrow Connector 19"/>
          <p:cNvCxnSpPr>
            <a:stCxn id="18" idx="0"/>
          </p:cNvCxnSpPr>
          <p:nvPr/>
        </p:nvCxnSpPr>
        <p:spPr>
          <a:xfrm flipH="1" flipV="1">
            <a:off x="2895600" y="3124200"/>
            <a:ext cx="76200" cy="1219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657600" y="3124200"/>
            <a:ext cx="533400" cy="1295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95600" y="5791200"/>
            <a:ext cx="1219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Extremity</a:t>
            </a:r>
            <a:endParaRPr lang="he-IL" dirty="0"/>
          </a:p>
        </p:txBody>
      </p:sp>
      <p:cxnSp>
        <p:nvCxnSpPr>
          <p:cNvPr id="26" name="Straight Arrow Connector 25"/>
          <p:cNvCxnSpPr>
            <a:endCxn id="18" idx="2"/>
          </p:cNvCxnSpPr>
          <p:nvPr/>
        </p:nvCxnSpPr>
        <p:spPr>
          <a:xfrm flipH="1" flipV="1">
            <a:off x="2971800" y="4712732"/>
            <a:ext cx="381000" cy="115466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352800" y="4648200"/>
            <a:ext cx="838200" cy="1219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1255</Words>
  <Application>Microsoft Office PowerPoint</Application>
  <PresentationFormat>On-screen Show (4:3)</PresentationFormat>
  <Paragraphs>181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Office Theme</vt:lpstr>
      <vt:lpstr>Document</vt:lpstr>
      <vt:lpstr>Acrobat Document</vt:lpstr>
      <vt:lpstr>DCJ Double Distance Approximation</vt:lpstr>
      <vt:lpstr>Outline</vt:lpstr>
      <vt:lpstr>Biological motivation</vt:lpstr>
      <vt:lpstr>Slide 4</vt:lpstr>
      <vt:lpstr>Slide 5</vt:lpstr>
      <vt:lpstr>Slide 6</vt:lpstr>
      <vt:lpstr>Whole genome duplication</vt:lpstr>
      <vt:lpstr>Slide 8</vt:lpstr>
      <vt:lpstr>Genome representation</vt:lpstr>
      <vt:lpstr>Example</vt:lpstr>
      <vt:lpstr>DCJ model</vt:lpstr>
      <vt:lpstr>DCJ operation</vt:lpstr>
      <vt:lpstr>DCJ operation</vt:lpstr>
      <vt:lpstr>DCJ distance problem </vt:lpstr>
      <vt:lpstr>Duplicated genomes</vt:lpstr>
      <vt:lpstr>Perfectly duplicated genomes</vt:lpstr>
      <vt:lpstr>Perfectly duplicated genomes</vt:lpstr>
      <vt:lpstr>Computational problems</vt:lpstr>
      <vt:lpstr>Double Distance Problem</vt:lpstr>
      <vt:lpstr>Previous work</vt:lpstr>
      <vt:lpstr>This work</vt:lpstr>
      <vt:lpstr>k-set packing</vt:lpstr>
      <vt:lpstr>k-set packing</vt:lpstr>
      <vt:lpstr>Breakpoint graph</vt:lpstr>
      <vt:lpstr>Breakpoint graph &amp; DCJ distance</vt:lpstr>
      <vt:lpstr>Generalized breakpoint graph</vt:lpstr>
      <vt:lpstr>BG decomposition</vt:lpstr>
      <vt:lpstr>Analysis mistake</vt:lpstr>
      <vt:lpstr>Circular BG decomposition</vt:lpstr>
      <vt:lpstr>Circular BG decomposition</vt:lpstr>
      <vt:lpstr>Approximation</vt:lpstr>
      <vt:lpstr>Slide 32</vt:lpstr>
      <vt:lpstr>Approximation</vt:lpstr>
      <vt:lpstr>Approximation</vt:lpstr>
      <vt:lpstr>Linear genomes</vt:lpstr>
      <vt:lpstr>Telomere removal</vt:lpstr>
      <vt:lpstr>Telomere removal</vt:lpstr>
      <vt:lpstr>Approximation</vt:lpstr>
      <vt:lpstr>Future work</vt:lpstr>
      <vt:lpstr>Slide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DCJ Double Distance Approximation</dc:title>
  <dc:creator>Ron Zeira</dc:creator>
  <cp:lastModifiedBy>ronzeira</cp:lastModifiedBy>
  <cp:revision>145</cp:revision>
  <dcterms:created xsi:type="dcterms:W3CDTF">2006-08-16T00:00:00Z</dcterms:created>
  <dcterms:modified xsi:type="dcterms:W3CDTF">2014-01-01T08:45:16Z</dcterms:modified>
</cp:coreProperties>
</file>